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1"/>
  </p:notesMasterIdLst>
  <p:handoutMasterIdLst>
    <p:handoutMasterId r:id="rId42"/>
  </p:handoutMasterIdLst>
  <p:sldIdLst>
    <p:sldId id="268" r:id="rId10"/>
    <p:sldId id="291" r:id="rId11"/>
    <p:sldId id="286" r:id="rId12"/>
    <p:sldId id="287" r:id="rId13"/>
    <p:sldId id="272" r:id="rId14"/>
    <p:sldId id="276" r:id="rId15"/>
    <p:sldId id="277" r:id="rId16"/>
    <p:sldId id="278" r:id="rId17"/>
    <p:sldId id="316" r:id="rId18"/>
    <p:sldId id="315" r:id="rId19"/>
    <p:sldId id="290" r:id="rId20"/>
    <p:sldId id="292" r:id="rId21"/>
    <p:sldId id="293" r:id="rId22"/>
    <p:sldId id="294" r:id="rId23"/>
    <p:sldId id="297" r:id="rId24"/>
    <p:sldId id="284" r:id="rId25"/>
    <p:sldId id="295" r:id="rId26"/>
    <p:sldId id="299" r:id="rId27"/>
    <p:sldId id="303" r:id="rId28"/>
    <p:sldId id="302" r:id="rId29"/>
    <p:sldId id="306" r:id="rId30"/>
    <p:sldId id="305" r:id="rId31"/>
    <p:sldId id="296" r:id="rId32"/>
    <p:sldId id="307" r:id="rId33"/>
    <p:sldId id="308" r:id="rId34"/>
    <p:sldId id="309" r:id="rId35"/>
    <p:sldId id="310" r:id="rId36"/>
    <p:sldId id="311" r:id="rId37"/>
    <p:sldId id="317" r:id="rId38"/>
    <p:sldId id="313" r:id="rId39"/>
    <p:sldId id="314" r:id="rId4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6550" autoAdjust="0"/>
  </p:normalViewPr>
  <p:slideViewPr>
    <p:cSldViewPr snapToObjects="1">
      <p:cViewPr varScale="1">
        <p:scale>
          <a:sx n="99" d="100"/>
          <a:sy n="99" d="100"/>
        </p:scale>
        <p:origin x="1032" y="9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Aortic Artery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ventricle through the aortic valve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Fluoroscopy used during the whole intervention to track the catheter and wide wires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6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20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important is DSJ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860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come into the motivation of this master thesis which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Subcapsular changes may lead to cataracts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 33% miss work due to orthopedic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Early atherosclerosis in the carotid artery  (Plaque builds inside the arteries)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824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25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objective of this thesis is to test between a variety of input devices and select the one that results more suitable for TAVI teleoperation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6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devices has to be able to control the catheter in the following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898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know we are heading into </a:t>
            </a:r>
            <a:r>
              <a:rPr lang="en-US" dirty="0" err="1"/>
              <a:t>th</a:t>
            </a:r>
            <a:r>
              <a:rPr lang="en-US" dirty="0"/>
              <a:t> devices I chose to test, and how each one of them individually manage the 2 DOF</a:t>
            </a:r>
          </a:p>
          <a:p>
            <a:endParaRPr lang="en-US" dirty="0"/>
          </a:p>
          <a:p>
            <a:r>
              <a:rPr lang="en-US" dirty="0"/>
              <a:t>- Make remarks about analogic and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59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01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Talk about the dead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29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015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Armando Amoros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maimonidesmed.org/heart-vascular-institute/centers/structural-heart-center/tav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5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video" Target="../media/media5.mp4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fda.gov/radiation-emitting-products/medical-x-ray-imaging/fluoroscop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abcorp.com/product/revolution-full-overlap-lumbar-vest-skirt-703/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www.corindus.com/physician-resources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indus.com/physician-resource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Sensory-Motor systems Lab</a:t>
            </a:r>
          </a:p>
          <a:p>
            <a:r>
              <a:rPr lang="en-GB" dirty="0"/>
              <a:t>Presenter: Armando Amor</a:t>
            </a:r>
            <a:r>
              <a:rPr lang="es-MX" dirty="0"/>
              <a:t>ós</a:t>
            </a:r>
            <a:endParaRPr lang="en-GB" dirty="0"/>
          </a:p>
          <a:p>
            <a:r>
              <a:rPr lang="en-GB" dirty="0"/>
              <a:t>Supervisor: Dr. Robert Riener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 Device for TAVI Teleoperation Robot</a:t>
            </a:r>
            <a:br>
              <a:rPr lang="en-GB" dirty="0"/>
            </a:br>
            <a:r>
              <a:rPr lang="en-GB" sz="1800" dirty="0"/>
              <a:t>Master 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8" name="Picture 30">
            <a:extLst>
              <a:ext uri="{FF2B5EF4-FFF2-40B4-BE49-F238E27FC236}">
                <a16:creationId xmlns:a16="http://schemas.microsoft.com/office/drawing/2014/main" id="{1092AF5A-B8C6-4149-91CB-104B8F6D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08" y="62372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D2AEF622-A344-4E22-876C-88BCCA208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2564" r="11789" b="32132"/>
          <a:stretch>
            <a:fillRect/>
          </a:stretch>
        </p:blipFill>
        <p:spPr bwMode="auto">
          <a:xfrm>
            <a:off x="383505" y="6369027"/>
            <a:ext cx="22240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265569" cy="3360286"/>
          </a:xfrm>
        </p:spPr>
        <p:txBody>
          <a:bodyPr/>
          <a:lstStyle/>
          <a:p>
            <a:r>
              <a:rPr lang="en-GB" dirty="0"/>
              <a:t>Find the most suitable master device for TAVI teleoperation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Thesis objective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6A104-ECCF-4EBA-AD82-06B57D69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6" y="2247849"/>
            <a:ext cx="1928420" cy="2397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0B9C0-9E08-41EC-967E-80C625B30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7" y="4760017"/>
            <a:ext cx="2018793" cy="1320109"/>
          </a:xfrm>
          <a:prstGeom prst="rect">
            <a:avLst/>
          </a:prstGeom>
        </p:spPr>
      </p:pic>
      <p:pic>
        <p:nvPicPr>
          <p:cNvPr id="6146" name="Picture 2" descr="Resultado de imagen para joystick">
            <a:extLst>
              <a:ext uri="{FF2B5EF4-FFF2-40B4-BE49-F238E27FC236}">
                <a16:creationId xmlns:a16="http://schemas.microsoft.com/office/drawing/2014/main" id="{CE9A3A9E-6129-4B52-BFA1-14C635CC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19" y="1979933"/>
            <a:ext cx="210142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question mark">
            <a:extLst>
              <a:ext uri="{FF2B5EF4-FFF2-40B4-BE49-F238E27FC236}">
                <a16:creationId xmlns:a16="http://schemas.microsoft.com/office/drawing/2014/main" id="{A2D026B6-8EEA-4353-A2E2-622EB6B3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11" y="261763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keypad">
            <a:extLst>
              <a:ext uri="{FF2B5EF4-FFF2-40B4-BE49-F238E27FC236}">
                <a16:creationId xmlns:a16="http://schemas.microsoft.com/office/drawing/2014/main" id="{BBA99BD6-B3CD-43EA-89D6-69E99ED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2111353"/>
            <a:ext cx="2097983" cy="20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F5AA9-CC15-4800-9A33-72220887F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9" y="3279629"/>
            <a:ext cx="685800" cy="23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0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7065169" cy="3131686"/>
          </a:xfrm>
        </p:spPr>
        <p:txBody>
          <a:bodyPr/>
          <a:lstStyle/>
          <a:p>
            <a:r>
              <a:rPr lang="en-GB" dirty="0"/>
              <a:t>Manage 2 DOF (Degrees of freedom)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Axial movement</a:t>
            </a:r>
          </a:p>
          <a:p>
            <a:pPr marL="361950" lvl="1" indent="0">
              <a:buNone/>
            </a:pPr>
            <a:endParaRPr lang="en-GB" dirty="0"/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DOF Rotation movement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tip control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Characteristics of all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83B73-F206-45F2-8840-07DF591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19" y="1028563"/>
            <a:ext cx="2047875" cy="5229225"/>
          </a:xfrm>
          <a:prstGeom prst="rect">
            <a:avLst/>
          </a:prstGeom>
        </p:spPr>
      </p:pic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1B46225B-206B-4443-BA64-ABA48105D798}"/>
              </a:ext>
            </a:extLst>
          </p:cNvPr>
          <p:cNvSpPr/>
          <p:nvPr/>
        </p:nvSpPr>
        <p:spPr>
          <a:xfrm>
            <a:off x="9484519" y="2255713"/>
            <a:ext cx="228600" cy="30480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0656F025-8A7D-4286-BBBF-E5C90548E684}"/>
              </a:ext>
            </a:extLst>
          </p:cNvPr>
          <p:cNvSpPr/>
          <p:nvPr/>
        </p:nvSpPr>
        <p:spPr>
          <a:xfrm>
            <a:off x="8151019" y="3733800"/>
            <a:ext cx="838200" cy="38100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A800-BB98-4274-8329-762B4E9AD082}"/>
              </a:ext>
            </a:extLst>
          </p:cNvPr>
          <p:cNvSpPr txBox="1"/>
          <p:nvPr/>
        </p:nvSpPr>
        <p:spPr>
          <a:xfrm rot="5400000">
            <a:off x="9530485" y="35953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DOF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74896-5868-4B98-A6C6-27A2320519ED}"/>
              </a:ext>
            </a:extLst>
          </p:cNvPr>
          <p:cNvSpPr txBox="1"/>
          <p:nvPr/>
        </p:nvSpPr>
        <p:spPr>
          <a:xfrm rot="3226690">
            <a:off x="7766851" y="401286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DOF</a:t>
            </a:r>
          </a:p>
        </p:txBody>
      </p:sp>
    </p:spTree>
    <p:extLst>
      <p:ext uri="{BB962C8B-B14F-4D97-AF65-F5344CB8AC3E}">
        <p14:creationId xmlns:p14="http://schemas.microsoft.com/office/powerpoint/2010/main" val="29934554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54552" y="1592714"/>
            <a:ext cx="4242047" cy="1634898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keys, </a:t>
            </a:r>
            <a:r>
              <a:rPr lang="en-US" sz="2000" dirty="0"/>
              <a:t>Pressed Time* - Velocity</a:t>
            </a:r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Left and Right keys,</a:t>
            </a:r>
            <a:r>
              <a:rPr lang="en-US" sz="2000" dirty="0"/>
              <a:t>  Pressed Time* - Velocity</a:t>
            </a:r>
          </a:p>
          <a:p>
            <a:endParaRPr lang="en-GB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				Remote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6EB6-B1B7-479F-AECA-C5B1E37F0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" y="3208562"/>
            <a:ext cx="3799423" cy="284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D400B-974D-4033-9FB8-38FDE9347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1524000"/>
            <a:ext cx="3412981" cy="255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F3906-5438-48E2-9C26-C4507A242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47" y="1524000"/>
            <a:ext cx="4230966" cy="2106388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590431" y="4533674"/>
            <a:ext cx="7032093" cy="111283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Up and Down buttons, </a:t>
            </a:r>
            <a:r>
              <a:rPr lang="en-US" sz="2000" dirty="0"/>
              <a:t>Pressed Time* - Velocity</a:t>
            </a:r>
            <a:r>
              <a:rPr lang="en-GB" sz="2000" dirty="0"/>
              <a:t> (Push Buttons)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disk, velocity to velocity mapping (Rotatory non contact sensor)</a:t>
            </a:r>
          </a:p>
        </p:txBody>
      </p:sp>
    </p:spTree>
    <p:extLst>
      <p:ext uri="{BB962C8B-B14F-4D97-AF65-F5344CB8AC3E}">
        <p14:creationId xmlns:p14="http://schemas.microsoft.com/office/powerpoint/2010/main" val="315290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4819" y="4975227"/>
            <a:ext cx="6143408" cy="1112836"/>
          </a:xfrm>
        </p:spPr>
        <p:txBody>
          <a:bodyPr/>
          <a:lstStyle/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Front and back rotation, distance to velocity (with potentiometer)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distance to velocity (with potentiometer)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Joystick				Catheter like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021000EB-EE58-49D8-8BC1-EBFB7C8FB396}"/>
              </a:ext>
            </a:extLst>
          </p:cNvPr>
          <p:cNvSpPr txBox="1">
            <a:spLocks/>
          </p:cNvSpPr>
          <p:nvPr/>
        </p:nvSpPr>
        <p:spPr>
          <a:xfrm>
            <a:off x="4458627" y="1592714"/>
            <a:ext cx="3046482" cy="4274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– Push and pull motion , distance to velocity (with potentiometer)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– Rotation over axis , velocity to velocity (Rotatory non contact sensor)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5928B-9B26-4C5D-BB69-8D97853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6" y="1267583"/>
            <a:ext cx="2590800" cy="360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2947-730B-44DB-A9A6-B047D714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44" y="3657600"/>
            <a:ext cx="4372422" cy="2130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2F279-38D6-4303-A266-D3CC2D867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74" y="1223546"/>
            <a:ext cx="4356692" cy="22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59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CFA2-8193-4EDE-BBED-AE3F548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06" y="5874886"/>
            <a:ext cx="9904890" cy="5259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* Velocity of digital devices increases </a:t>
            </a:r>
            <a:r>
              <a:rPr lang="en-US" sz="2000" b="1" dirty="0"/>
              <a:t>linearly</a:t>
            </a:r>
            <a:r>
              <a:rPr lang="en-US" sz="2000" dirty="0"/>
              <a:t> over time with an initial offset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166FE-5E84-4253-93F8-4FC739E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509-E540-49B2-B224-309E037F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870A-5BAB-4B93-A81B-0619CE2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AF6CB6-096F-4AFD-9CF9-046AF614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5F36E2-7E3C-4E04-BEC7-34CC2D2F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21304"/>
              </p:ext>
            </p:extLst>
          </p:nvPr>
        </p:nvGraphicFramePr>
        <p:xfrm>
          <a:off x="323851" y="1173020"/>
          <a:ext cx="11510486" cy="4626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768">
                  <a:extLst>
                    <a:ext uri="{9D8B030D-6E8A-4147-A177-3AD203B41FA5}">
                      <a16:colId xmlns:a16="http://schemas.microsoft.com/office/drawing/2014/main" val="27593896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7493561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321215270"/>
                    </a:ext>
                  </a:extLst>
                </a:gridCol>
                <a:gridCol w="2701604">
                  <a:extLst>
                    <a:ext uri="{9D8B030D-6E8A-4147-A177-3AD203B41FA5}">
                      <a16:colId xmlns:a16="http://schemas.microsoft.com/office/drawing/2014/main" val="3521529009"/>
                    </a:ext>
                  </a:extLst>
                </a:gridCol>
                <a:gridCol w="2734314">
                  <a:extLst>
                    <a:ext uri="{9D8B030D-6E8A-4147-A177-3AD203B41FA5}">
                      <a16:colId xmlns:a16="http://schemas.microsoft.com/office/drawing/2014/main" val="2739877477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2358"/>
                  </a:ext>
                </a:extLst>
              </a:tr>
              <a:tr h="12541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Position </a:t>
                      </a:r>
                      <a:r>
                        <a:rPr lang="en-US" sz="1600" dirty="0"/>
                        <a:t>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Joystick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High Resolution with high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instant stop, prone to overshot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Additional mechanics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88192"/>
                  </a:ext>
                </a:extLst>
              </a:tr>
              <a:tr h="15435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(Rotation)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Catheter (Rotation)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Simplified mechanics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Resolution highly dependent on sampling rate (Arduino) in combination with communication rate (Matlab)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27828"/>
                  </a:ext>
                </a:extLst>
              </a:tr>
              <a:tr h="12541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Pressed Time* - Velocity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Keyboard (Axial &amp; Rotation)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Remote (Axial)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Simpler for first time users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Instant stop when releasing 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Once released, it is necessary to build up velocity again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 control in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05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486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4475595" cy="4198486"/>
          </a:xfrm>
        </p:spPr>
        <p:txBody>
          <a:bodyPr/>
          <a:lstStyle/>
          <a:p>
            <a:r>
              <a:rPr lang="en-GB" dirty="0"/>
              <a:t>Matlab sampling rate 30ms</a:t>
            </a:r>
          </a:p>
          <a:p>
            <a:endParaRPr lang="en-GB" dirty="0"/>
          </a:p>
          <a:p>
            <a:r>
              <a:rPr lang="en-GB" dirty="0"/>
              <a:t>Arduino process the velocities internally</a:t>
            </a:r>
          </a:p>
          <a:p>
            <a:endParaRPr lang="en-GB" dirty="0"/>
          </a:p>
          <a:p>
            <a:r>
              <a:rPr lang="en-GB" dirty="0"/>
              <a:t>Arduino sampling rate matched with Matlab for velocity – velocity devices</a:t>
            </a:r>
          </a:p>
          <a:p>
            <a:endParaRPr lang="en-GB" dirty="0"/>
          </a:p>
          <a:p>
            <a:r>
              <a:rPr lang="en-GB" dirty="0"/>
              <a:t>Serial communication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setup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0ECBF8-ED79-4FD7-8B8D-667BE5BB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3" y="2930499"/>
            <a:ext cx="1516814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mputer draw">
            <a:extLst>
              <a:ext uri="{FF2B5EF4-FFF2-40B4-BE49-F238E27FC236}">
                <a16:creationId xmlns:a16="http://schemas.microsoft.com/office/drawing/2014/main" id="{EF7BEE29-CDE0-430D-8AAC-C66AB530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19" y="609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7FE2C1-A3A7-417D-9210-BB69866D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19" y="1219200"/>
            <a:ext cx="872200" cy="8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767F27-E604-43F3-955C-4814FBA7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24" y="3475725"/>
            <a:ext cx="1400175" cy="2009775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CBD9D0F-D24D-4FB3-8A49-04548E71550E}"/>
              </a:ext>
            </a:extLst>
          </p:cNvPr>
          <p:cNvSpPr/>
          <p:nvPr/>
        </p:nvSpPr>
        <p:spPr>
          <a:xfrm flipH="1">
            <a:off x="6733956" y="4175391"/>
            <a:ext cx="2203167" cy="1074410"/>
          </a:xfrm>
          <a:prstGeom prst="bentUpArrow">
            <a:avLst>
              <a:gd name="adj1" fmla="val 18281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84277CA-7FDF-4E9A-A438-B6FEB09B96F2}"/>
              </a:ext>
            </a:extLst>
          </p:cNvPr>
          <p:cNvSpPr/>
          <p:nvPr/>
        </p:nvSpPr>
        <p:spPr>
          <a:xfrm rot="16200000" flipV="1">
            <a:off x="6619334" y="763341"/>
            <a:ext cx="1199775" cy="1947993"/>
          </a:xfrm>
          <a:prstGeom prst="bentUpArrow">
            <a:avLst>
              <a:gd name="adj1" fmla="val 16977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6CF-E8C0-4F2F-9DAE-77AE83779BDA}"/>
              </a:ext>
            </a:extLst>
          </p:cNvPr>
          <p:cNvSpPr txBox="1"/>
          <p:nvPr/>
        </p:nvSpPr>
        <p:spPr>
          <a:xfrm>
            <a:off x="5940425" y="55390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Analogic / Digital Signals</a:t>
            </a: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D9D2BA58-8333-4877-A15F-E786A7670765}"/>
              </a:ext>
            </a:extLst>
          </p:cNvPr>
          <p:cNvSpPr/>
          <p:nvPr/>
        </p:nvSpPr>
        <p:spPr>
          <a:xfrm rot="16200000">
            <a:off x="5085716" y="2844430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BA03943D-CE2F-47AA-8BCD-7BEF070E1053}"/>
              </a:ext>
            </a:extLst>
          </p:cNvPr>
          <p:cNvSpPr/>
          <p:nvPr/>
        </p:nvSpPr>
        <p:spPr>
          <a:xfrm rot="5400000">
            <a:off x="10375754" y="1191537"/>
            <a:ext cx="1199775" cy="1329757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505E4-8CB0-4DE3-874D-839B646680F6}"/>
              </a:ext>
            </a:extLst>
          </p:cNvPr>
          <p:cNvSpPr txBox="1"/>
          <p:nvPr/>
        </p:nvSpPr>
        <p:spPr>
          <a:xfrm rot="16200000">
            <a:off x="3796655" y="341041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C8811-2118-4C60-B69E-2BB2CE69E703}"/>
              </a:ext>
            </a:extLst>
          </p:cNvPr>
          <p:cNvSpPr txBox="1"/>
          <p:nvPr/>
        </p:nvSpPr>
        <p:spPr>
          <a:xfrm rot="5400000">
            <a:off x="10835171" y="183984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 process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EC1326E-2781-4178-83FE-7387277883A9}"/>
              </a:ext>
            </a:extLst>
          </p:cNvPr>
          <p:cNvSpPr/>
          <p:nvPr/>
        </p:nvSpPr>
        <p:spPr>
          <a:xfrm rot="10800000">
            <a:off x="6639074" y="1919092"/>
            <a:ext cx="1767113" cy="73045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D0691-D3B3-4A7F-8E2A-A6DFA4720FBC}"/>
              </a:ext>
            </a:extLst>
          </p:cNvPr>
          <p:cNvSpPr txBox="1"/>
          <p:nvPr/>
        </p:nvSpPr>
        <p:spPr>
          <a:xfrm>
            <a:off x="6853804" y="2562613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request interruption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0883D6-B1AA-40A7-A029-CBA46B5D2E4A}"/>
              </a:ext>
            </a:extLst>
          </p:cNvPr>
          <p:cNvSpPr txBox="1"/>
          <p:nvPr/>
        </p:nvSpPr>
        <p:spPr>
          <a:xfrm>
            <a:off x="5569903" y="842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velocities</a:t>
            </a:r>
          </a:p>
        </p:txBody>
      </p:sp>
    </p:spTree>
    <p:extLst>
      <p:ext uri="{BB962C8B-B14F-4D97-AF65-F5344CB8AC3E}">
        <p14:creationId xmlns:p14="http://schemas.microsoft.com/office/powerpoint/2010/main" val="15427711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05284" y="1592714"/>
            <a:ext cx="4478795" cy="4350886"/>
          </a:xfrm>
        </p:spPr>
        <p:txBody>
          <a:bodyPr/>
          <a:lstStyle/>
          <a:p>
            <a:r>
              <a:rPr lang="en-GB" sz="2000" dirty="0"/>
              <a:t>2D representation of a catheter (simulation fluoroscopy image)</a:t>
            </a:r>
          </a:p>
          <a:p>
            <a:endParaRPr lang="en-GB" sz="2000" dirty="0"/>
          </a:p>
          <a:p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 DOF (Axial movement) Up and Down</a:t>
            </a:r>
          </a:p>
          <a:p>
            <a:endParaRPr lang="en-GB" sz="2000" dirty="0"/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DOF (Rotation movement) Left and Right</a:t>
            </a:r>
          </a:p>
          <a:p>
            <a:endParaRPr lang="en-GB" sz="2000" dirty="0"/>
          </a:p>
          <a:p>
            <a:r>
              <a:rPr lang="en-GB" sz="2000" dirty="0"/>
              <a:t>Green dot is the tip of the catheter</a:t>
            </a:r>
          </a:p>
          <a:p>
            <a:endParaRPr lang="en-GB" sz="2000" dirty="0"/>
          </a:p>
          <a:p>
            <a:r>
              <a:rPr lang="en-GB" sz="2000" dirty="0"/>
              <a:t>Catheter sinusoidal movement in rotation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 Environment 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TestTrim">
            <a:hlinkClick r:id="" action="ppaction://media"/>
            <a:extLst>
              <a:ext uri="{FF2B5EF4-FFF2-40B4-BE49-F238E27FC236}">
                <a16:creationId xmlns:a16="http://schemas.microsoft.com/office/drawing/2014/main" id="{49AE08B3-4CD3-49E3-A6DC-9E534CA4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4079" y="1571158"/>
            <a:ext cx="7296287" cy="3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7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  <a:r>
              <a:rPr lang="en-GB" baseline="30000" dirty="0"/>
              <a:t>st</a:t>
            </a:r>
            <a:r>
              <a:rPr lang="en-GB" dirty="0"/>
              <a:t> DOF and 2</a:t>
            </a:r>
            <a:r>
              <a:rPr lang="en-GB" baseline="30000" dirty="0"/>
              <a:t>nd</a:t>
            </a:r>
            <a:r>
              <a:rPr lang="en-GB" dirty="0"/>
              <a:t> DOF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E4DD5A1-3749-4648-B463-34AB01E6CDD7}"/>
              </a:ext>
            </a:extLst>
          </p:cNvPr>
          <p:cNvSpPr txBox="1">
            <a:spLocks/>
          </p:cNvSpPr>
          <p:nvPr/>
        </p:nvSpPr>
        <p:spPr>
          <a:xfrm>
            <a:off x="4874419" y="1592714"/>
            <a:ext cx="6553200" cy="43508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</a:t>
            </a:r>
          </a:p>
          <a:p>
            <a:pPr marL="361950" lvl="1" indent="0">
              <a:buNone/>
            </a:pPr>
            <a:r>
              <a:rPr lang="en-GB" sz="1600" dirty="0"/>
              <a:t>Try to collocate the tip of the catheter (green square) inside the target (red square)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RMSE in X and Y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3 different target trajectories per experiment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3Worlds *4Devices = 60Repetitions per experiment</a:t>
            </a:r>
          </a:p>
          <a:p>
            <a:pPr marL="361950" lvl="1" indent="0">
              <a:buNone/>
            </a:pPr>
            <a:r>
              <a:rPr lang="en-GB" sz="1600" dirty="0"/>
              <a:t>10 seconds each</a:t>
            </a:r>
          </a:p>
        </p:txBody>
      </p:sp>
      <p:pic>
        <p:nvPicPr>
          <p:cNvPr id="13" name="1stDOF_1_Joy.mp4_Trim">
            <a:hlinkClick r:id="" action="ppaction://media"/>
            <a:extLst>
              <a:ext uri="{FF2B5EF4-FFF2-40B4-BE49-F238E27FC236}">
                <a16:creationId xmlns:a16="http://schemas.microsoft.com/office/drawing/2014/main" id="{6423DD88-82D6-40C6-AFE6-40B0BA1A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266" y="1313113"/>
            <a:ext cx="4413591" cy="2344487"/>
          </a:xfrm>
          <a:prstGeom prst="rect">
            <a:avLst/>
          </a:prstGeom>
        </p:spPr>
      </p:pic>
      <p:pic>
        <p:nvPicPr>
          <p:cNvPr id="14" name="2ndDOF_1_joy_Trim">
            <a:hlinkClick r:id="" action="ppaction://media"/>
            <a:extLst>
              <a:ext uri="{FF2B5EF4-FFF2-40B4-BE49-F238E27FC236}">
                <a16:creationId xmlns:a16="http://schemas.microsoft.com/office/drawing/2014/main" id="{4271785D-75D5-40D4-AFC8-2AADD4D4D9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564" y="3751513"/>
            <a:ext cx="4413591" cy="23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E47DEC-87E4-4AC3-AF80-91C47930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19" y="879538"/>
            <a:ext cx="6175131" cy="3440502"/>
          </a:xfrm>
        </p:spPr>
      </p:pic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357564" y="1672657"/>
            <a:ext cx="5007769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Joystick is not significantly better than keyboard due to interaction </a:t>
            </a:r>
            <a:br>
              <a:rPr lang="en-GB" sz="1800" dirty="0"/>
            </a:br>
            <a:r>
              <a:rPr lang="en-GB" sz="1800" dirty="0"/>
              <a:t>P-Value = 0.006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D75D6-7ACF-442F-9581-9B3FF9BD2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32512"/>
            <a:ext cx="5541169" cy="30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44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1stDOF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4CE89-C7FC-464F-BE8F-4A7DC19A3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9" y="2049915"/>
            <a:ext cx="5865988" cy="328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9B-DB67-435C-B4B1-A4245241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2073977"/>
            <a:ext cx="5823008" cy="3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62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Transcatheter Aortic Valve Implantation/Replacement (TAVI)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556692" y="1472598"/>
            <a:ext cx="2336527" cy="459776"/>
          </a:xfrm>
        </p:spPr>
        <p:txBody>
          <a:bodyPr/>
          <a:lstStyle/>
          <a:p>
            <a:r>
              <a:rPr lang="en-GB" dirty="0"/>
              <a:t>Aortic artery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Aorta Anatomy">
            <a:extLst>
              <a:ext uri="{FF2B5EF4-FFF2-40B4-BE49-F238E27FC236}">
                <a16:creationId xmlns:a16="http://schemas.microsoft.com/office/drawing/2014/main" id="{901BE853-C3B6-4DE8-B4C2-B74B199F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2055245"/>
            <a:ext cx="27273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40435B-A2E9-47DB-B0A5-A9B37EB7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1905000"/>
            <a:ext cx="2546315" cy="1814512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1C3723F-328A-440A-A6ED-4F7F43880B63}"/>
              </a:ext>
            </a:extLst>
          </p:cNvPr>
          <p:cNvSpPr txBox="1">
            <a:spLocks/>
          </p:cNvSpPr>
          <p:nvPr/>
        </p:nvSpPr>
        <p:spPr>
          <a:xfrm>
            <a:off x="3756298" y="1472598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Calcified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0BBAA-B1E5-4C7D-A0AD-DEC4F04F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3583745"/>
            <a:ext cx="1349614" cy="2249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FDC-B54E-4E2F-BBA5-29EDF7496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99" y="2466975"/>
            <a:ext cx="2194733" cy="2409825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61E4B4-CA6F-4292-A2FF-2553CCD447D4}"/>
              </a:ext>
            </a:extLst>
          </p:cNvPr>
          <p:cNvSpPr txBox="1">
            <a:spLocks/>
          </p:cNvSpPr>
          <p:nvPr/>
        </p:nvSpPr>
        <p:spPr>
          <a:xfrm>
            <a:off x="6855619" y="1469394"/>
            <a:ext cx="4140195" cy="89280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valve displacement</a:t>
            </a:r>
          </a:p>
          <a:p>
            <a:r>
              <a:rPr lang="en-GB" dirty="0"/>
              <a:t>New valve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53B76-EBAB-4A05-A3A6-A164E045A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32" y="2467674"/>
            <a:ext cx="2171087" cy="240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6917D-C04B-4400-B2FF-21937EB84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19" y="4252602"/>
            <a:ext cx="2590800" cy="2126461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65BEA6-EC25-4258-A477-BFC97B95DEFE}"/>
              </a:ext>
            </a:extLst>
          </p:cNvPr>
          <p:cNvSpPr txBox="1">
            <a:spLocks/>
          </p:cNvSpPr>
          <p:nvPr/>
        </p:nvSpPr>
        <p:spPr>
          <a:xfrm>
            <a:off x="3756298" y="3807424"/>
            <a:ext cx="2718321" cy="45977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New valve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60439-B8DE-433E-B3A3-5FAF67889F5B}"/>
              </a:ext>
            </a:extLst>
          </p:cNvPr>
          <p:cNvSpPr txBox="1"/>
          <p:nvPr/>
        </p:nvSpPr>
        <p:spPr>
          <a:xfrm>
            <a:off x="6855619" y="4981576"/>
            <a:ext cx="457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taken from </a:t>
            </a:r>
            <a:r>
              <a:rPr lang="en-US" sz="700" dirty="0">
                <a:hlinkClick r:id="rId9"/>
              </a:rPr>
              <a:t>https://www.maimonidesmed.org/heart-vascular-institute/centers/structural-heart-center/tavr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847973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Experiment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Inhaltsplatzhalter 10">
            <a:extLst>
              <a:ext uri="{FF2B5EF4-FFF2-40B4-BE49-F238E27FC236}">
                <a16:creationId xmlns:a16="http://schemas.microsoft.com/office/drawing/2014/main" id="{AFC86114-23BA-4CA5-920A-4D59DEA1AE3F}"/>
              </a:ext>
            </a:extLst>
          </p:cNvPr>
          <p:cNvSpPr txBox="1">
            <a:spLocks/>
          </p:cNvSpPr>
          <p:nvPr/>
        </p:nvSpPr>
        <p:spPr>
          <a:xfrm>
            <a:off x="607219" y="1672657"/>
            <a:ext cx="4495800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is significantly better than all other devices with </a:t>
            </a:r>
            <a:br>
              <a:rPr lang="en-GB" sz="1800" dirty="0"/>
            </a:br>
            <a:r>
              <a:rPr lang="en-GB" sz="1800" dirty="0"/>
              <a:t>P-Values &lt; 4.50E-10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DE3C-C7BA-4124-AC21-3435E5E55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72" y="914400"/>
            <a:ext cx="6112558" cy="3405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7B11-303F-4CE0-8D0D-5259D1DCE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" y="3040438"/>
            <a:ext cx="5607283" cy="31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22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2ndDOF Learning/Training Curve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0B194-7749-4F9D-A357-E27D8B5F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07" y="1723155"/>
            <a:ext cx="5905212" cy="3306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F9E11-6E32-4077-B69F-52D10C9E9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" y="1723155"/>
            <a:ext cx="5905213" cy="33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8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Error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AF2BB8FE-B79E-4D1E-8D06-65A7711A5944}"/>
              </a:ext>
            </a:extLst>
          </p:cNvPr>
          <p:cNvSpPr txBox="1">
            <a:spLocks/>
          </p:cNvSpPr>
          <p:nvPr/>
        </p:nvSpPr>
        <p:spPr>
          <a:xfrm>
            <a:off x="313447" y="4782271"/>
            <a:ext cx="9132971" cy="351268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Digital devices are significantly better than Joystick with P-Value around 0.01</a:t>
            </a:r>
          </a:p>
          <a:p>
            <a:r>
              <a:rPr lang="en-GB" sz="1800" dirty="0"/>
              <a:t>Digital devices are significantly better than Catheter with P-Value around 0.001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A6376-B04A-408B-8C62-A95DE32C33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5074"/>
            <a:ext cx="5550828" cy="31170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D76D9-E3DD-4038-B34B-01CD2446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8" y="1235074"/>
            <a:ext cx="5550828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64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Maze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7CFE0E7C-139A-45A6-AEDD-DE80100F2205}"/>
              </a:ext>
            </a:extLst>
          </p:cNvPr>
          <p:cNvSpPr txBox="1">
            <a:spLocks/>
          </p:cNvSpPr>
          <p:nvPr/>
        </p:nvSpPr>
        <p:spPr>
          <a:xfrm>
            <a:off x="5179219" y="1066800"/>
            <a:ext cx="6553200" cy="52578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Objective: </a:t>
            </a:r>
          </a:p>
          <a:p>
            <a:pPr marL="361950" lvl="1" indent="0">
              <a:buNone/>
            </a:pPr>
            <a:r>
              <a:rPr lang="en-GB" sz="1600" dirty="0"/>
              <a:t>Navigate trough the maze until reaching the upper wall</a:t>
            </a:r>
          </a:p>
          <a:p>
            <a:pPr marL="361950" lvl="1" indent="0">
              <a:buNone/>
            </a:pPr>
            <a:r>
              <a:rPr lang="en-GB" sz="1600" dirty="0"/>
              <a:t>Reach the upper wall as fast as possible</a:t>
            </a:r>
          </a:p>
          <a:p>
            <a:pPr marL="361950" lvl="1" indent="0">
              <a:buNone/>
            </a:pPr>
            <a:r>
              <a:rPr lang="en-GB" sz="1600" dirty="0"/>
              <a:t>Avoid collisions with the walls and keep as much distance as possible</a:t>
            </a:r>
            <a:br>
              <a:rPr lang="en-GB" sz="1600" dirty="0"/>
            </a:br>
            <a:endParaRPr lang="en-GB" sz="1600" dirty="0"/>
          </a:p>
          <a:p>
            <a:r>
              <a:rPr lang="en-GB" sz="2000" dirty="0"/>
              <a:t>Metrics:</a:t>
            </a:r>
          </a:p>
          <a:p>
            <a:pPr marL="361950" lvl="1" indent="0">
              <a:buNone/>
            </a:pPr>
            <a:r>
              <a:rPr lang="en-GB" sz="1600" dirty="0"/>
              <a:t>Time</a:t>
            </a:r>
          </a:p>
          <a:p>
            <a:pPr marL="361950" lvl="1" indent="0">
              <a:buNone/>
            </a:pPr>
            <a:r>
              <a:rPr lang="en-GB" sz="1600" dirty="0"/>
              <a:t>Number of Collisions</a:t>
            </a:r>
          </a:p>
          <a:p>
            <a:pPr marL="361950" lvl="1" indent="0">
              <a:buNone/>
            </a:pPr>
            <a:r>
              <a:rPr lang="en-GB" sz="1600" dirty="0"/>
              <a:t>Dimensionless Squared Jerk</a:t>
            </a:r>
          </a:p>
          <a:p>
            <a:endParaRPr lang="en-GB" sz="2000" dirty="0"/>
          </a:p>
          <a:p>
            <a:r>
              <a:rPr lang="en-GB" sz="2000" dirty="0"/>
              <a:t>Worlds (scenarios):</a:t>
            </a:r>
          </a:p>
          <a:p>
            <a:pPr marL="361950" lvl="1" indent="0">
              <a:buNone/>
            </a:pPr>
            <a:r>
              <a:rPr lang="en-GB" sz="1600" dirty="0"/>
              <a:t>2 different mazes</a:t>
            </a:r>
          </a:p>
          <a:p>
            <a:pPr marL="361950" lvl="1" indent="0">
              <a:buNone/>
            </a:pPr>
            <a:endParaRPr lang="en-GB" sz="1600" dirty="0"/>
          </a:p>
          <a:p>
            <a:r>
              <a:rPr lang="en-GB" sz="2000" dirty="0"/>
              <a:t>Repetitions:</a:t>
            </a:r>
          </a:p>
          <a:p>
            <a:pPr marL="361950" lvl="1" indent="0">
              <a:buNone/>
            </a:pPr>
            <a:r>
              <a:rPr lang="en-GB" sz="1600" dirty="0"/>
              <a:t>5 Times per world</a:t>
            </a:r>
          </a:p>
          <a:p>
            <a:pPr marL="361950" lvl="1" indent="0">
              <a:buNone/>
            </a:pPr>
            <a:r>
              <a:rPr lang="en-GB" sz="1600" dirty="0"/>
              <a:t>5 * 2Worlds *4Devices = 40Repetitions per experiment</a:t>
            </a:r>
          </a:p>
          <a:p>
            <a:pPr marL="361950" lvl="1" indent="0">
              <a:buNone/>
            </a:pPr>
            <a:r>
              <a:rPr lang="en-GB" sz="1600" dirty="0"/>
              <a:t>No time limited</a:t>
            </a:r>
          </a:p>
        </p:txBody>
      </p:sp>
      <p:pic>
        <p:nvPicPr>
          <p:cNvPr id="2" name="Maze_joy_Trim">
            <a:hlinkClick r:id="" action="ppaction://media"/>
            <a:extLst>
              <a:ext uri="{FF2B5EF4-FFF2-40B4-BE49-F238E27FC236}">
                <a16:creationId xmlns:a16="http://schemas.microsoft.com/office/drawing/2014/main" id="{EA23C3DF-A31E-44F4-B0C4-79424A1CC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851" y="1227589"/>
            <a:ext cx="4574596" cy="2430012"/>
          </a:xfrm>
          <a:prstGeom prst="rect">
            <a:avLst/>
          </a:prstGeom>
        </p:spPr>
      </p:pic>
      <p:pic>
        <p:nvPicPr>
          <p:cNvPr id="7" name="Crash_Trim">
            <a:hlinkClick r:id="" action="ppaction://media"/>
            <a:extLst>
              <a:ext uri="{FF2B5EF4-FFF2-40B4-BE49-F238E27FC236}">
                <a16:creationId xmlns:a16="http://schemas.microsoft.com/office/drawing/2014/main" id="{102C6438-ADA2-4B7B-A927-288F6D46B3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1" y="3733801"/>
            <a:ext cx="459038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/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⃛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A2D3-5A99-4016-8BFD-626ED682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102" y="2646109"/>
                <a:ext cx="3782830" cy="666721"/>
              </a:xfrm>
              <a:prstGeom prst="rect">
                <a:avLst/>
              </a:prstGeom>
              <a:blipFill>
                <a:blip r:embed="rId9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/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𝑃𝑟𝑜𝑐𝑒𝑑𝑢𝑟𝑒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863A5-6560-4CC3-BA3C-E96848B8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42" y="3383243"/>
                <a:ext cx="2253630" cy="575414"/>
              </a:xfrm>
              <a:prstGeom prst="rect">
                <a:avLst/>
              </a:prstGeom>
              <a:blipFill>
                <a:blip r:embed="rId10"/>
                <a:stretch>
                  <a:fillRect l="-1622" r="-1892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22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Time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711B3-124B-48F9-8540-5E36EC7B0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374734"/>
            <a:ext cx="5696088" cy="31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5003E-B027-4FCB-868D-AB5026098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31" y="1374735"/>
            <a:ext cx="5696088" cy="3197266"/>
          </a:xfrm>
          <a:prstGeom prst="rect">
            <a:avLst/>
          </a:prstGeom>
        </p:spPr>
      </p:pic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EFA4EEFF-4AE0-41E1-876E-EB9E8F41FFC3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42060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Number of Collisions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7301A-4853-45FA-811B-0FE69E158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1592713"/>
            <a:ext cx="5617871" cy="3141649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CA2DDE35-19DD-4B15-AC63-9826C1DE6B7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Keyboard and Remote were significantly better than Joystick and Catheter with P-Values around 0.01</a:t>
            </a:r>
          </a:p>
          <a:p>
            <a:r>
              <a:rPr lang="en-GB" sz="1800" dirty="0"/>
              <a:t>This results may be due overshoots in analogical devices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C2748-5F19-4012-B81B-1093A0B5AA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5" y="1592714"/>
            <a:ext cx="5617845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3296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Experiment DSJ (Dimensionless Squared Jerk)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25875-BAC8-4745-85C2-D24CEBA6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4" y="1592714"/>
            <a:ext cx="5725360" cy="3208848"/>
          </a:xfrm>
          <a:prstGeom prst="rect">
            <a:avLst/>
          </a:prstGeom>
        </p:spPr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DC87D17-5176-4002-8651-75719577E8BD}"/>
              </a:ext>
            </a:extLst>
          </p:cNvPr>
          <p:cNvSpPr txBox="1">
            <a:spLocks/>
          </p:cNvSpPr>
          <p:nvPr/>
        </p:nvSpPr>
        <p:spPr>
          <a:xfrm>
            <a:off x="337511" y="5101657"/>
            <a:ext cx="11311458" cy="972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There were no consistent significative differences between the devices due to interactions P-values &lt; 0.05</a:t>
            </a:r>
          </a:p>
          <a:p>
            <a:endParaRPr lang="en-GB" dirty="0"/>
          </a:p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956AC-962B-4B3A-BEFF-EC40A517DA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92714"/>
            <a:ext cx="5725360" cy="320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3911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results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85E7F-689F-45F0-8F68-526C9EA24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7" y="3824339"/>
            <a:ext cx="4325402" cy="2410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77994-5155-48A3-9728-0470B119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6" y="1231715"/>
            <a:ext cx="4325402" cy="2410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A4C77-A0D2-43D4-AAC5-301A862FA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6" y="1231715"/>
            <a:ext cx="4325403" cy="24109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0FB62-883E-4DF8-BA11-4866A7533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86" y="3826891"/>
            <a:ext cx="4280234" cy="24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88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Participants statistics and comments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1482157"/>
            <a:ext cx="4475595" cy="1565843"/>
          </a:xfrm>
        </p:spPr>
        <p:txBody>
          <a:bodyPr/>
          <a:lstStyle/>
          <a:p>
            <a:r>
              <a:rPr lang="en-GB" dirty="0"/>
              <a:t>Number of participants: 15</a:t>
            </a:r>
          </a:p>
          <a:p>
            <a:pPr marL="361950" lvl="1" indent="0">
              <a:buNone/>
            </a:pPr>
            <a:r>
              <a:rPr lang="en-GB" dirty="0"/>
              <a:t>Average age: 30.23</a:t>
            </a:r>
          </a:p>
          <a:p>
            <a:pPr marL="361950" lvl="1" indent="0">
              <a:buNone/>
            </a:pPr>
            <a:r>
              <a:rPr lang="en-GB" dirty="0"/>
              <a:t>% M: 46.15</a:t>
            </a:r>
          </a:p>
          <a:p>
            <a:pPr marL="361950" lvl="1" indent="0">
              <a:buNone/>
            </a:pPr>
            <a:r>
              <a:rPr lang="en-GB" dirty="0"/>
              <a:t>% F: 53.85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26AC3BC-3A01-44AF-B2D6-943ADA43F766}"/>
              </a:ext>
            </a:extLst>
          </p:cNvPr>
          <p:cNvSpPr txBox="1">
            <a:spLocks/>
          </p:cNvSpPr>
          <p:nvPr/>
        </p:nvSpPr>
        <p:spPr>
          <a:xfrm>
            <a:off x="988218" y="3167798"/>
            <a:ext cx="9928293" cy="231860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relevant comments</a:t>
            </a:r>
          </a:p>
          <a:p>
            <a:pPr marL="361950" lvl="1" indent="0">
              <a:buNone/>
            </a:pPr>
            <a:r>
              <a:rPr lang="en-GB" dirty="0"/>
              <a:t>Remote appears to be significantly slower than keyboard</a:t>
            </a:r>
          </a:p>
          <a:p>
            <a:pPr marL="361950" lvl="1" indent="0">
              <a:buNone/>
            </a:pPr>
            <a:r>
              <a:rPr lang="en-GB" dirty="0"/>
              <a:t>Takes some time to operate the joystick, but with time it feels the easiest to use</a:t>
            </a:r>
          </a:p>
          <a:p>
            <a:pPr marL="361950" lvl="1" indent="0">
              <a:buNone/>
            </a:pPr>
            <a:r>
              <a:rPr lang="en-GB" dirty="0"/>
              <a:t>Rotation in Joystick has too much dead zone and no low velocity</a:t>
            </a:r>
            <a:br>
              <a:rPr lang="en-GB" dirty="0"/>
            </a:br>
            <a:endParaRPr lang="en-GB" dirty="0"/>
          </a:p>
          <a:p>
            <a:pPr marL="361950" lvl="1" indent="0">
              <a:buNone/>
            </a:pPr>
            <a:r>
              <a:rPr lang="en-GB" b="1" dirty="0"/>
              <a:t>(From Surgeon) </a:t>
            </a:r>
            <a:r>
              <a:rPr lang="en-GB" dirty="0"/>
              <a:t>Joystick as main device and Remote as detachable device</a:t>
            </a:r>
          </a:p>
        </p:txBody>
      </p:sp>
    </p:spTree>
    <p:extLst>
      <p:ext uri="{BB962C8B-B14F-4D97-AF65-F5344CB8AC3E}">
        <p14:creationId xmlns:p14="http://schemas.microsoft.com/office/powerpoint/2010/main" val="4555273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9">
            <a:extLst>
              <a:ext uri="{FF2B5EF4-FFF2-40B4-BE49-F238E27FC236}">
                <a16:creationId xmlns:a16="http://schemas.microsoft.com/office/drawing/2014/main" id="{C89FCEE7-14E1-47A0-8B11-0797DFAD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of the devices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B7DA2-28C6-437B-A160-DEFD6EBE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5B6E-C52F-4EBE-B569-56EFFFA1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4969C-395D-402C-90C7-A420D7E5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365F9B-F414-47B3-8648-6779B0790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82905"/>
              </p:ext>
            </p:extLst>
          </p:nvPr>
        </p:nvGraphicFramePr>
        <p:xfrm>
          <a:off x="683419" y="1350160"/>
          <a:ext cx="10515600" cy="487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7452181"/>
                    </a:ext>
                  </a:extLst>
                </a:gridCol>
                <a:gridCol w="2748728">
                  <a:extLst>
                    <a:ext uri="{9D8B030D-6E8A-4147-A177-3AD203B41FA5}">
                      <a16:colId xmlns:a16="http://schemas.microsoft.com/office/drawing/2014/main" val="2256481796"/>
                    </a:ext>
                  </a:extLst>
                </a:gridCol>
                <a:gridCol w="2128072">
                  <a:extLst>
                    <a:ext uri="{9D8B030D-6E8A-4147-A177-3AD203B41FA5}">
                      <a16:colId xmlns:a16="http://schemas.microsoft.com/office/drawing/2014/main" val="677146213"/>
                    </a:ext>
                  </a:extLst>
                </a:gridCol>
                <a:gridCol w="2004453">
                  <a:extLst>
                    <a:ext uri="{9D8B030D-6E8A-4147-A177-3AD203B41FA5}">
                      <a16:colId xmlns:a16="http://schemas.microsoft.com/office/drawing/2014/main" val="3768096398"/>
                    </a:ext>
                  </a:extLst>
                </a:gridCol>
                <a:gridCol w="2034147">
                  <a:extLst>
                    <a:ext uri="{9D8B030D-6E8A-4147-A177-3AD203B41FA5}">
                      <a16:colId xmlns:a16="http://schemas.microsoft.com/office/drawing/2014/main" val="229406976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Device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Delay/Latency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Friction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Reliability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Ergonomics</a:t>
                      </a: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2376563545"/>
                  </a:ext>
                </a:extLst>
              </a:tr>
              <a:tr h="715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Keyboard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UP and DOWN arrows in the keypad are not spaced correctly for an appropriate one hand operation.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3107321700"/>
                  </a:ext>
                </a:extLst>
              </a:tr>
              <a:tr h="1328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Remote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used buttons have a pre-travel of 1.27, only activating at the end of the buttons total-travel. Giving the user the impression of non immediate action or delay, (actually reported in the polls by users).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661374218"/>
                  </a:ext>
                </a:extLst>
              </a:tr>
              <a:tr h="5977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Joystick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3250628199"/>
                  </a:ext>
                </a:extLst>
              </a:tr>
              <a:tr h="6830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CatheterLike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rotation and translation movements present friction, making the movements unstable at occasions.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spring system intended to return automatically the catheter inside the dead zone on the 1</a:t>
                      </a:r>
                      <a:r>
                        <a:rPr lang="en-US" sz="11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DOF is not working properly, making the catheter to keep moving even in resting position.</a:t>
                      </a: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245732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8875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012DE-3AFC-4A2F-A014-961CC66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D56AB-48AE-4D69-9A0F-2E05774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C733-7C50-416C-94F0-AA182D72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F3ADB-1B30-4AB6-8A7C-E94A2CB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radiation illness and orthopedic injuries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5D5FDFF3-9B8A-44C1-9E03-831506DB26D6}"/>
              </a:ext>
            </a:extLst>
          </p:cNvPr>
          <p:cNvSpPr txBox="1">
            <a:spLocks/>
          </p:cNvSpPr>
          <p:nvPr/>
        </p:nvSpPr>
        <p:spPr>
          <a:xfrm>
            <a:off x="1065151" y="1638718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common issues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84A13-EA5F-4BD4-A53F-20AEB760F3E5}"/>
              </a:ext>
            </a:extLst>
          </p:cNvPr>
          <p:cNvSpPr txBox="1"/>
          <p:nvPr/>
        </p:nvSpPr>
        <p:spPr>
          <a:xfrm>
            <a:off x="5565916" y="4886356"/>
            <a:ext cx="34499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https://www.fda.gov/radiation-emitting-products/medical-x-ray-imaging/fluoroscopy</a:t>
            </a:r>
            <a:endParaRPr lang="en-US" sz="7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CBADE-29CE-4F14-B8EE-2ED80622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19" y="2218981"/>
            <a:ext cx="2577716" cy="33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a man undergoing a fluoroscopy image.">
            <a:extLst>
              <a:ext uri="{FF2B5EF4-FFF2-40B4-BE49-F238E27FC236}">
                <a16:creationId xmlns:a16="http://schemas.microsoft.com/office/drawing/2014/main" id="{4D158FC2-90D6-42A7-AB37-7D989C3B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9" y="2209800"/>
            <a:ext cx="3878052" cy="24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2C07F-83CD-4B1B-8F09-BDA70154EB44}"/>
              </a:ext>
            </a:extLst>
          </p:cNvPr>
          <p:cNvSpPr txBox="1"/>
          <p:nvPr/>
        </p:nvSpPr>
        <p:spPr>
          <a:xfrm>
            <a:off x="8913019" y="5597541"/>
            <a:ext cx="3347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https://www.infabcorp.com/product/revolution-full-overlap-lumbar-vest-skirt-703/</a:t>
            </a:r>
            <a:endParaRPr lang="en-US" sz="700" dirty="0"/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977B8950-10F1-4C31-9C78-86EBDE60A874}"/>
              </a:ext>
            </a:extLst>
          </p:cNvPr>
          <p:cNvSpPr txBox="1">
            <a:spLocks/>
          </p:cNvSpPr>
          <p:nvPr/>
        </p:nvSpPr>
        <p:spPr>
          <a:xfrm>
            <a:off x="5560219" y="1638718"/>
            <a:ext cx="2362200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Fluoroscopy</a:t>
            </a:r>
            <a:endParaRPr lang="en-GB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BD577CCB-EABD-4929-9714-EAE3E4A19BFF}"/>
              </a:ext>
            </a:extLst>
          </p:cNvPr>
          <p:cNvSpPr txBox="1">
            <a:spLocks/>
          </p:cNvSpPr>
          <p:nvPr/>
        </p:nvSpPr>
        <p:spPr>
          <a:xfrm>
            <a:off x="8949380" y="1326432"/>
            <a:ext cx="3274667" cy="7774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vest and skirt around 7 kgs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BEA0-B2FF-4C91-8846-795E3D779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971675"/>
            <a:ext cx="143827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18A2-47BB-4C75-95B0-FA1326C5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20" y="3383114"/>
            <a:ext cx="1438275" cy="138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E512C-078E-4790-96BE-321605684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4764239"/>
            <a:ext cx="1343025" cy="1381125"/>
          </a:xfrm>
          <a:prstGeom prst="rect">
            <a:avLst/>
          </a:prstGeom>
        </p:spPr>
      </p:pic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A14E16D7-9A0D-45EB-B3FC-68BAC30CCADA}"/>
              </a:ext>
            </a:extLst>
          </p:cNvPr>
          <p:cNvSpPr txBox="1">
            <a:spLocks/>
          </p:cNvSpPr>
          <p:nvPr/>
        </p:nvSpPr>
        <p:spPr>
          <a:xfrm>
            <a:off x="1855511" y="226887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85% of brain tumors in interventionalists on the left side</a:t>
            </a:r>
            <a:endParaRPr lang="en-GB" sz="1800" dirty="0"/>
          </a:p>
        </p:txBody>
      </p:sp>
      <p:sp>
        <p:nvSpPr>
          <p:cNvPr id="21" name="Inhaltsplatzhalter 10">
            <a:extLst>
              <a:ext uri="{FF2B5EF4-FFF2-40B4-BE49-F238E27FC236}">
                <a16:creationId xmlns:a16="http://schemas.microsoft.com/office/drawing/2014/main" id="{CCA8C096-24D3-4117-9664-92ADADEB4964}"/>
              </a:ext>
            </a:extLst>
          </p:cNvPr>
          <p:cNvSpPr txBox="1">
            <a:spLocks/>
          </p:cNvSpPr>
          <p:nvPr/>
        </p:nvSpPr>
        <p:spPr>
          <a:xfrm>
            <a:off x="1833292" y="3576484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50% have significant posterior subcapsular lens changes</a:t>
            </a:r>
            <a:endParaRPr lang="en-GB" sz="180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E3BF7E5E-AF97-41A0-B98A-FAB5E6B8EF2A}"/>
              </a:ext>
            </a:extLst>
          </p:cNvPr>
          <p:cNvSpPr txBox="1">
            <a:spLocks/>
          </p:cNvSpPr>
          <p:nvPr/>
        </p:nvSpPr>
        <p:spPr>
          <a:xfrm>
            <a:off x="1792795" y="5086411"/>
            <a:ext cx="3611322" cy="9943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have an incidence of spine issues after 21 years in practice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330-D5D8-4ADF-8911-159E6FCDB7B9}"/>
              </a:ext>
            </a:extLst>
          </p:cNvPr>
          <p:cNvSpPr txBox="1"/>
          <p:nvPr/>
        </p:nvSpPr>
        <p:spPr>
          <a:xfrm>
            <a:off x="373683" y="6058748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10"/>
              </a:rPr>
              <a:t>https://www.corindus.com/physician-resources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9641462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10058400" cy="3547043"/>
          </a:xfrm>
        </p:spPr>
        <p:txBody>
          <a:bodyPr/>
          <a:lstStyle/>
          <a:p>
            <a:r>
              <a:rPr lang="en-GB" dirty="0"/>
              <a:t>After the experiments and given the results in the:</a:t>
            </a:r>
          </a:p>
          <a:p>
            <a:pPr marL="36195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DOF Experiment</a:t>
            </a:r>
          </a:p>
          <a:p>
            <a:pPr marL="361950" lvl="1" indent="0">
              <a:buNone/>
            </a:pPr>
            <a:r>
              <a:rPr lang="en-GB" dirty="0"/>
              <a:t>Dimensionless squared jerk</a:t>
            </a:r>
          </a:p>
          <a:p>
            <a:pPr marL="361950" lvl="1" indent="0">
              <a:buNone/>
            </a:pPr>
            <a:r>
              <a:rPr lang="en-GB" dirty="0"/>
              <a:t>Training curves</a:t>
            </a:r>
          </a:p>
          <a:p>
            <a:pPr marL="361950" lvl="1" indent="0">
              <a:buNone/>
            </a:pPr>
            <a:r>
              <a:rPr lang="en-GB" dirty="0"/>
              <a:t>Poll results and comments</a:t>
            </a:r>
          </a:p>
          <a:p>
            <a:pPr lvl="1"/>
            <a:endParaRPr lang="en-GB" dirty="0"/>
          </a:p>
          <a:p>
            <a:r>
              <a:rPr lang="en-GB" dirty="0"/>
              <a:t>I consider the Joystick to be the most suitable option as a master device for the TAVI teleoperated robot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215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Following Steps</a:t>
            </a:r>
          </a:p>
        </p:txBody>
      </p:sp>
      <p:sp>
        <p:nvSpPr>
          <p:cNvPr id="6" name="AutoShape 4" descr="Resultado de imagen para keyboard arrows">
            <a:extLst>
              <a:ext uri="{FF2B5EF4-FFF2-40B4-BE49-F238E27FC236}">
                <a16:creationId xmlns:a16="http://schemas.microsoft.com/office/drawing/2014/main" id="{EA222856-C688-4EC8-A28C-5F06368DA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5E61F93-F04F-4D8D-995B-B1752CBE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219" y="2015557"/>
            <a:ext cx="9928292" cy="3470843"/>
          </a:xfrm>
        </p:spPr>
        <p:txBody>
          <a:bodyPr/>
          <a:lstStyle/>
          <a:p>
            <a:r>
              <a:rPr lang="en-GB" dirty="0"/>
              <a:t>Explore mapping functions for analogic devices (other than linear)</a:t>
            </a:r>
          </a:p>
          <a:p>
            <a:endParaRPr lang="en-GB" dirty="0"/>
          </a:p>
          <a:p>
            <a:r>
              <a:rPr lang="en-GB" dirty="0"/>
              <a:t>Explore feedback strategies for  a haptic device</a:t>
            </a:r>
          </a:p>
          <a:p>
            <a:endParaRPr lang="en-GB" dirty="0"/>
          </a:p>
          <a:p>
            <a:r>
              <a:rPr lang="en-GB" dirty="0"/>
              <a:t>Explore the possibility to have two master devices, adding a detachable secondary master device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4472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545A1-83B7-4828-8F56-1211B8CC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EBC57-718C-483A-A851-D0F568A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0D82-5A79-4F17-ADC6-FC31B9C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187289-DA73-40C1-A96A-F8EDEC8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Teleoperation Benefits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09B4F770-8D1F-4D92-8785-BE737C42B8A9}"/>
              </a:ext>
            </a:extLst>
          </p:cNvPr>
          <p:cNvSpPr txBox="1">
            <a:spLocks/>
          </p:cNvSpPr>
          <p:nvPr/>
        </p:nvSpPr>
        <p:spPr>
          <a:xfrm>
            <a:off x="7950995" y="1523377"/>
            <a:ext cx="3611322" cy="51029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64228091-C703-4B51-89FF-5D265DDCFD1C}"/>
              </a:ext>
            </a:extLst>
          </p:cNvPr>
          <p:cNvSpPr txBox="1">
            <a:spLocks/>
          </p:cNvSpPr>
          <p:nvPr/>
        </p:nvSpPr>
        <p:spPr>
          <a:xfrm>
            <a:off x="8074790" y="1453007"/>
            <a:ext cx="3611322" cy="22036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17% Radiation reduction to the patient</a:t>
            </a:r>
          </a:p>
          <a:p>
            <a:r>
              <a:rPr lang="en-US" sz="1800" dirty="0"/>
              <a:t>95% Radiation reduction to the physicians</a:t>
            </a:r>
          </a:p>
          <a:p>
            <a:r>
              <a:rPr lang="en-US" sz="1800" dirty="0"/>
              <a:t>Robotic</a:t>
            </a:r>
            <a:r>
              <a:rPr lang="en-GB" sz="1800" dirty="0"/>
              <a:t> precision</a:t>
            </a:r>
          </a:p>
          <a:p>
            <a:r>
              <a:rPr lang="en-GB" sz="1800" dirty="0"/>
              <a:t>Procedural Control</a:t>
            </a:r>
            <a:endParaRPr lang="en-US" sz="1800" dirty="0"/>
          </a:p>
        </p:txBody>
      </p:sp>
      <p:pic>
        <p:nvPicPr>
          <p:cNvPr id="3074" name="Picture 2" descr="Resultado de imagen para dibujo de monitor de computadora">
            <a:extLst>
              <a:ext uri="{FF2B5EF4-FFF2-40B4-BE49-F238E27FC236}">
                <a16:creationId xmlns:a16="http://schemas.microsoft.com/office/drawing/2014/main" id="{E250CA90-6B7F-413A-AF6B-200A21D8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7" y="3143798"/>
            <a:ext cx="1147450" cy="11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3CF6-6F99-466A-A488-15916EB0D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5" y="1359979"/>
            <a:ext cx="2641600" cy="1981200"/>
          </a:xfrm>
          <a:prstGeom prst="rect">
            <a:avLst/>
          </a:prstGeom>
        </p:spPr>
      </p:pic>
      <p:pic>
        <p:nvPicPr>
          <p:cNvPr id="3076" name="Picture 4" descr="Resultado de imagen para haptic device">
            <a:extLst>
              <a:ext uri="{FF2B5EF4-FFF2-40B4-BE49-F238E27FC236}">
                <a16:creationId xmlns:a16="http://schemas.microsoft.com/office/drawing/2014/main" id="{1D5E7756-9B69-43A3-9DFD-F204752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1" y="4220736"/>
            <a:ext cx="1929452" cy="1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75111-5BAE-4867-86EA-F8413FC64D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" y="1772193"/>
            <a:ext cx="2457932" cy="2203663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7E435255-D62A-40B3-B633-5B80E86A042E}"/>
              </a:ext>
            </a:extLst>
          </p:cNvPr>
          <p:cNvSpPr/>
          <p:nvPr/>
        </p:nvSpPr>
        <p:spPr>
          <a:xfrm rot="2279442">
            <a:off x="5469501" y="227688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2D8E8E5-E7C8-4F22-BD4E-AE19E8519CD1}"/>
              </a:ext>
            </a:extLst>
          </p:cNvPr>
          <p:cNvSpPr/>
          <p:nvPr/>
        </p:nvSpPr>
        <p:spPr>
          <a:xfrm rot="13090943">
            <a:off x="1712115" y="421467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1C279ED-C781-419C-B788-8884050F8B31}"/>
              </a:ext>
            </a:extLst>
          </p:cNvPr>
          <p:cNvSpPr/>
          <p:nvPr/>
        </p:nvSpPr>
        <p:spPr>
          <a:xfrm rot="1658494">
            <a:off x="2200299" y="3584973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633B-D8A2-43B1-B227-2716FBC5CE57}"/>
              </a:ext>
            </a:extLst>
          </p:cNvPr>
          <p:cNvSpPr txBox="1"/>
          <p:nvPr/>
        </p:nvSpPr>
        <p:spPr>
          <a:xfrm rot="1789077">
            <a:off x="1251297" y="481627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1C5B9-135B-412E-85E2-C04272B05A10}"/>
              </a:ext>
            </a:extLst>
          </p:cNvPr>
          <p:cNvSpPr txBox="1"/>
          <p:nvPr/>
        </p:nvSpPr>
        <p:spPr>
          <a:xfrm rot="1789077">
            <a:off x="2461835" y="3384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feedback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670CE-CDEC-4C8F-A4E6-22192F0DAAB1}"/>
              </a:ext>
            </a:extLst>
          </p:cNvPr>
          <p:cNvSpPr txBox="1"/>
          <p:nvPr/>
        </p:nvSpPr>
        <p:spPr>
          <a:xfrm rot="2410025">
            <a:off x="5619862" y="20022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Fluoroscopy Image</a:t>
            </a: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8DEF496D-3542-4EB1-8053-2AC87D61C7ED}"/>
              </a:ext>
            </a:extLst>
          </p:cNvPr>
          <p:cNvSpPr/>
          <p:nvPr/>
        </p:nvSpPr>
        <p:spPr>
          <a:xfrm>
            <a:off x="3600919" y="5571743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F8A5FF8B-B551-4566-A188-389F4460A7C9}"/>
              </a:ext>
            </a:extLst>
          </p:cNvPr>
          <p:cNvSpPr/>
          <p:nvPr/>
        </p:nvSpPr>
        <p:spPr>
          <a:xfrm rot="11903779">
            <a:off x="1169536" y="1583574"/>
            <a:ext cx="1253436" cy="45977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34437-5F25-4241-A66D-F1EF1B5D8174}"/>
              </a:ext>
            </a:extLst>
          </p:cNvPr>
          <p:cNvSpPr txBox="1"/>
          <p:nvPr/>
        </p:nvSpPr>
        <p:spPr>
          <a:xfrm>
            <a:off x="3032204" y="5974512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925501-B798-46C8-9444-66D8C96B6438}"/>
              </a:ext>
            </a:extLst>
          </p:cNvPr>
          <p:cNvSpPr txBox="1"/>
          <p:nvPr/>
        </p:nvSpPr>
        <p:spPr>
          <a:xfrm rot="1197207">
            <a:off x="1077378" y="1351107"/>
            <a:ext cx="23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sensing</a:t>
            </a:r>
          </a:p>
        </p:txBody>
      </p:sp>
      <p:pic>
        <p:nvPicPr>
          <p:cNvPr id="3082" name="Picture 10" descr="Business Man icon">
            <a:extLst>
              <a:ext uri="{FF2B5EF4-FFF2-40B4-BE49-F238E27FC236}">
                <a16:creationId xmlns:a16="http://schemas.microsoft.com/office/drawing/2014/main" id="{108A31A3-42EF-4A90-89A4-2C6B0366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18" y="4664005"/>
            <a:ext cx="1203764" cy="12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64ECCD71-F494-45C5-9D19-FE94E0491626}"/>
              </a:ext>
            </a:extLst>
          </p:cNvPr>
          <p:cNvSpPr/>
          <p:nvPr/>
        </p:nvSpPr>
        <p:spPr>
          <a:xfrm rot="3875448">
            <a:off x="7089341" y="4161965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C1D9-17AA-4C3E-B539-AB808CA87962}"/>
              </a:ext>
            </a:extLst>
          </p:cNvPr>
          <p:cNvSpPr txBox="1"/>
          <p:nvPr/>
        </p:nvSpPr>
        <p:spPr>
          <a:xfrm rot="3609554">
            <a:off x="7455534" y="40683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guidance</a:t>
            </a: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7E4D8484-A937-4473-BB03-F1FD94427ED6}"/>
              </a:ext>
            </a:extLst>
          </p:cNvPr>
          <p:cNvSpPr/>
          <p:nvPr/>
        </p:nvSpPr>
        <p:spPr>
          <a:xfrm rot="544274">
            <a:off x="5368596" y="4665037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0FA4FB-E33C-47FF-BBCE-B91DE7540B87}"/>
              </a:ext>
            </a:extLst>
          </p:cNvPr>
          <p:cNvSpPr txBox="1"/>
          <p:nvPr/>
        </p:nvSpPr>
        <p:spPr>
          <a:xfrm>
            <a:off x="5200903" y="43079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Haptic feedback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3855578A-96C2-4B3A-8D51-8888FFCFF258}"/>
              </a:ext>
            </a:extLst>
          </p:cNvPr>
          <p:cNvSpPr/>
          <p:nvPr/>
        </p:nvSpPr>
        <p:spPr>
          <a:xfrm rot="11090220">
            <a:off x="5118829" y="5566760"/>
            <a:ext cx="1604034" cy="5559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4AD9A-4750-443B-9A12-AC01E65B35DC}"/>
              </a:ext>
            </a:extLst>
          </p:cNvPr>
          <p:cNvSpPr txBox="1"/>
          <p:nvPr/>
        </p:nvSpPr>
        <p:spPr>
          <a:xfrm>
            <a:off x="5174447" y="603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CE45F-67FB-4CA7-A2F9-E7E4C33263B2}"/>
              </a:ext>
            </a:extLst>
          </p:cNvPr>
          <p:cNvSpPr txBox="1"/>
          <p:nvPr/>
        </p:nvSpPr>
        <p:spPr>
          <a:xfrm>
            <a:off x="8470995" y="3388166"/>
            <a:ext cx="2031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8"/>
              </a:rPr>
              <a:t>https://www.corindus.com/physician-resources</a:t>
            </a:r>
            <a:endParaRPr lang="en-US" sz="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7B802-4BFF-4947-95CB-BBA5581B1ECF}"/>
              </a:ext>
            </a:extLst>
          </p:cNvPr>
          <p:cNvCxnSpPr>
            <a:cxnSpLocks/>
          </p:cNvCxnSpPr>
          <p:nvPr/>
        </p:nvCxnSpPr>
        <p:spPr>
          <a:xfrm flipH="1">
            <a:off x="501127" y="1574381"/>
            <a:ext cx="6964092" cy="4100435"/>
          </a:xfrm>
          <a:prstGeom prst="line">
            <a:avLst/>
          </a:prstGeom>
          <a:ln w="1270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37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54894" y="1771387"/>
            <a:ext cx="50839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Catheter Robotics Inc. – The Amigo remote control system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34186-080C-4D71-B113-257BFEEA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9" y="1528498"/>
            <a:ext cx="134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474619" y="2024064"/>
            <a:ext cx="5387180" cy="4210046"/>
          </a:xfrm>
        </p:spPr>
        <p:txBody>
          <a:bodyPr/>
          <a:lstStyle/>
          <a:p>
            <a:r>
              <a:rPr lang="en-GB" dirty="0"/>
              <a:t>Magnetic drive</a:t>
            </a:r>
          </a:p>
          <a:p>
            <a:r>
              <a:rPr lang="en-GB" dirty="0"/>
              <a:t>Endoscopy</a:t>
            </a:r>
          </a:p>
          <a:p>
            <a:r>
              <a:rPr lang="en-GB" dirty="0"/>
              <a:t>3D or 2D mouse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Stereoaxis</a:t>
            </a:r>
            <a:r>
              <a:rPr lang="en-GB" dirty="0"/>
              <a:t> - Niobe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7095-F180-4E13-8578-BF0BDF58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" y="1592714"/>
            <a:ext cx="3373967" cy="4195313"/>
          </a:xfrm>
          <a:prstGeom prst="rect">
            <a:avLst/>
          </a:prstGeom>
        </p:spPr>
      </p:pic>
      <p:pic>
        <p:nvPicPr>
          <p:cNvPr id="1026" name="Picture 2" descr="Resultado de imagen para mouse">
            <a:extLst>
              <a:ext uri="{FF2B5EF4-FFF2-40B4-BE49-F238E27FC236}">
                <a16:creationId xmlns:a16="http://schemas.microsoft.com/office/drawing/2014/main" id="{E849C4F3-D840-4AA3-A915-8FE9A5DA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9" y="3429000"/>
            <a:ext cx="2513806" cy="2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3255169" cy="4210046"/>
          </a:xfrm>
        </p:spPr>
        <p:txBody>
          <a:bodyPr/>
          <a:lstStyle/>
          <a:p>
            <a:r>
              <a:rPr lang="en-GB" dirty="0"/>
              <a:t>3 DOF</a:t>
            </a:r>
          </a:p>
          <a:p>
            <a:r>
              <a:rPr lang="en-GB" dirty="0"/>
              <a:t>Endoscopy</a:t>
            </a:r>
          </a:p>
          <a:p>
            <a:pPr lvl="1"/>
            <a:r>
              <a:rPr lang="en-GB" dirty="0"/>
              <a:t>Magellan</a:t>
            </a:r>
          </a:p>
          <a:p>
            <a:pPr lvl="1"/>
            <a:r>
              <a:rPr lang="en-GB"/>
              <a:t>Sensei</a:t>
            </a:r>
            <a:endParaRPr lang="en-GB" dirty="0"/>
          </a:p>
          <a:p>
            <a:pPr lvl="1"/>
            <a:r>
              <a:rPr lang="en-GB" dirty="0"/>
              <a:t>Monarch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Auris – Hansen 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8C8D-8E7E-4DFA-9A06-0D6FFF3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28" y="1267310"/>
            <a:ext cx="4631884" cy="257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8E1C-2D65-4D7C-BDB5-ACB496D8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52" y="1219200"/>
            <a:ext cx="3537967" cy="4998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3207B-E84E-4F49-941D-D65EBA76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12" y="3843598"/>
            <a:ext cx="3794500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7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592714"/>
            <a:ext cx="10602863" cy="1683886"/>
          </a:xfrm>
        </p:spPr>
        <p:txBody>
          <a:bodyPr/>
          <a:lstStyle/>
          <a:p>
            <a:r>
              <a:rPr lang="en-GB" dirty="0"/>
              <a:t>2 DOF</a:t>
            </a:r>
          </a:p>
          <a:p>
            <a:r>
              <a:rPr lang="en-GB" dirty="0"/>
              <a:t>Guide wire, catheter and stent balloon</a:t>
            </a:r>
          </a:p>
          <a:p>
            <a:r>
              <a:rPr lang="en-GB" dirty="0"/>
              <a:t>One joystick per line</a:t>
            </a:r>
          </a:p>
          <a:p>
            <a:r>
              <a:rPr lang="en-GB" dirty="0"/>
              <a:t>Made for PCI (Percutaneous coronary intervention)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25.09.2019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Armando Amoros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 Robots – CorPath GRX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A5601-4359-4826-A41E-650FC710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3505200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98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D8AF7-EB21-4E38-B8FC-67AA5F9C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25.09.2019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36E30-9D03-4286-8472-6B3A165F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Armando Amoros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7F2E7-D13C-44E6-8728-1C3DFB63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17EE5-8CA7-41B8-9CF7-7DA758FC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Comparison Table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0953AC-BF52-47AD-944F-DED035C1A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96152"/>
              </p:ext>
            </p:extLst>
          </p:nvPr>
        </p:nvGraphicFramePr>
        <p:xfrm>
          <a:off x="1597819" y="1905000"/>
          <a:ext cx="8741569" cy="3944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7452181"/>
                    </a:ext>
                  </a:extLst>
                </a:gridCol>
                <a:gridCol w="2244303">
                  <a:extLst>
                    <a:ext uri="{9D8B030D-6E8A-4147-A177-3AD203B41FA5}">
                      <a16:colId xmlns:a16="http://schemas.microsoft.com/office/drawing/2014/main" val="2256481796"/>
                    </a:ext>
                  </a:extLst>
                </a:gridCol>
                <a:gridCol w="2108578">
                  <a:extLst>
                    <a:ext uri="{9D8B030D-6E8A-4147-A177-3AD203B41FA5}">
                      <a16:colId xmlns:a16="http://schemas.microsoft.com/office/drawing/2014/main" val="677146213"/>
                    </a:ext>
                  </a:extLst>
                </a:gridCol>
                <a:gridCol w="2102688">
                  <a:extLst>
                    <a:ext uri="{9D8B030D-6E8A-4147-A177-3AD203B41FA5}">
                      <a16:colId xmlns:a16="http://schemas.microsoft.com/office/drawing/2014/main" val="376809639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Company – Robot 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Catheter Type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Surgery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Master device type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2376563545"/>
                  </a:ext>
                </a:extLst>
              </a:tr>
              <a:tr h="645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Catheter Robotics Inc. – The Amigo remote control system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 least 3 DOF, steerable catheter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Electrophysiology (EP), and radiofrequency catheter ablation of arrhythmias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Remote Controller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3107321700"/>
                  </a:ext>
                </a:extLst>
              </a:tr>
              <a:tr h="645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Stereoaxis – Niobe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At least 3 DOF, steerable catheter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Endocardial ablation, gastrointestinal endoscopy, and others.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Regular 2D or 3D mouse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661374218"/>
                  </a:ext>
                </a:extLst>
              </a:tr>
              <a:tr h="645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Hansen Medical – Sensei 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At least 3 DOF, steerable catheter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Atrial Fibrillation (AF), and other arrhythmia procedures.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Combination of keyboard, and haptic device in delta robot configuration.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3250628199"/>
                  </a:ext>
                </a:extLst>
              </a:tr>
              <a:tr h="906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Auris – Monarch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At least 3 DOF, steerable catheter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Bronchoscopic visualization and access to patient airways for diagnostic and therapeutic procedures.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Videogame console type remote controller with buttons and joysticks.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2457326683"/>
                  </a:ext>
                </a:extLst>
              </a:tr>
              <a:tr h="645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Commercial Robots – CorPath GRX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 DOF catheters and guide wires.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Percutaneous coronary intervention (PCI) and Pulmonary vein isolation (PVI)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Joysticks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9" marR="60249" marT="0" marB="0"/>
                </a:tc>
                <a:extLst>
                  <a:ext uri="{0D108BD9-81ED-4DB2-BD59-A6C34878D82A}">
                    <a16:rowId xmlns:a16="http://schemas.microsoft.com/office/drawing/2014/main" val="71723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0502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3211</TotalTime>
  <Words>1490</Words>
  <Application>Microsoft Office PowerPoint</Application>
  <PresentationFormat>Custom</PresentationFormat>
  <Paragraphs>373</Paragraphs>
  <Slides>31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Master Device for TAVI Teleoperation Robot Master Thesis</vt:lpstr>
      <vt:lpstr>Transcatheter Aortic Valve Implantation/Replacement (TAVI)</vt:lpstr>
      <vt:lpstr>Reduction of radiation illness and orthopedic injuries</vt:lpstr>
      <vt:lpstr>Teleoperation Benefits</vt:lpstr>
      <vt:lpstr>Catheter Robotics Inc. – The Amigo remote control system</vt:lpstr>
      <vt:lpstr>Stereoaxis - Niobe</vt:lpstr>
      <vt:lpstr>Auris – Hansen Medical</vt:lpstr>
      <vt:lpstr>Commercial Robots – CorPath GRX</vt:lpstr>
      <vt:lpstr>State of the Art Comparison Table</vt:lpstr>
      <vt:lpstr>Thesis objective</vt:lpstr>
      <vt:lpstr>Common Characteristics of all Devices</vt:lpstr>
      <vt:lpstr>Keyboard    Remote</vt:lpstr>
      <vt:lpstr>Joystick    Catheter like</vt:lpstr>
      <vt:lpstr>Advantages and Disadvantages</vt:lpstr>
      <vt:lpstr>Experiments setup</vt:lpstr>
      <vt:lpstr>Graphic Environment </vt:lpstr>
      <vt:lpstr>Experiment 1st DOF and 2nd DOF</vt:lpstr>
      <vt:lpstr>1stDOF Experiment</vt:lpstr>
      <vt:lpstr>1stDOF Learning/Training Curve</vt:lpstr>
      <vt:lpstr>2ndDOF Experiment</vt:lpstr>
      <vt:lpstr>2ndDOF Learning/Training Curve</vt:lpstr>
      <vt:lpstr>Activation Error</vt:lpstr>
      <vt:lpstr>Experiment Maze</vt:lpstr>
      <vt:lpstr>Maze Experiment Time</vt:lpstr>
      <vt:lpstr>Maze Experiment Number of Collisions</vt:lpstr>
      <vt:lpstr>Maze Experiment DSJ (Dimensionless Squared Jerk)</vt:lpstr>
      <vt:lpstr>Poll results</vt:lpstr>
      <vt:lpstr>Participants statistics and comments</vt:lpstr>
      <vt:lpstr>Evaluation of the devices</vt:lpstr>
      <vt:lpstr>Conclusions</vt:lpstr>
      <vt:lpstr>Possible Following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amoros lozano</dc:creator>
  <cp:lastModifiedBy>armando amoros lozano</cp:lastModifiedBy>
  <cp:revision>130</cp:revision>
  <cp:lastPrinted>2013-06-08T11:22:51Z</cp:lastPrinted>
  <dcterms:created xsi:type="dcterms:W3CDTF">2019-07-02T11:05:21Z</dcterms:created>
  <dcterms:modified xsi:type="dcterms:W3CDTF">2019-10-20T13:27:12Z</dcterms:modified>
</cp:coreProperties>
</file>